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88" r:id="rId2"/>
    <p:sldId id="295" r:id="rId3"/>
    <p:sldId id="291" r:id="rId4"/>
    <p:sldId id="292" r:id="rId5"/>
    <p:sldId id="294" r:id="rId6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43"/>
  </p:normalViewPr>
  <p:slideViewPr>
    <p:cSldViewPr snapToGrid="0" snapToObjects="1">
      <p:cViewPr varScale="1">
        <p:scale>
          <a:sx n="120" d="100"/>
          <a:sy n="120" d="100"/>
        </p:scale>
        <p:origin x="25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4A1BE2-56EE-844B-B50C-180BA7D0D6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7D13E79-4E46-0242-813D-2B257DF974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B03636F-8B8D-6E44-8D38-D8AEE852E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AE7A8-64BC-6948-B201-0350ADCEA917}" type="datetimeFigureOut">
              <a:rPr kumimoji="1" lang="ko-Kore-KR" altLang="en-US" smtClean="0"/>
              <a:t>2020. 4. 21.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5F61CC6-5AA9-FE44-BFF9-5C6544C126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C9171AD-59BB-C344-8C83-324F2FF57A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311B1-A221-9841-8A49-72B10822F659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983566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9E7AA3-EAAD-6F42-A648-C640F75B6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B0507F2-24A1-6C42-B2A3-81EA9D79D3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AB2F0D6-2C57-C348-8FFA-14970DF859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AE7A8-64BC-6948-B201-0350ADCEA917}" type="datetimeFigureOut">
              <a:rPr kumimoji="1" lang="ko-Kore-KR" altLang="en-US" smtClean="0"/>
              <a:t>2020. 4. 21.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242ACD0-C22A-B84D-974F-7FB1DE5010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41299C1-0E7D-DB44-8B71-0971A0074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311B1-A221-9841-8A49-72B10822F659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826351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9C25BDC-B35E-EE40-9F29-2ABA3B3C2C7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65709C1-1B65-C34D-8FC7-6B1225F8F3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D7D88E6-7754-FA4E-866C-63A01147F2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AE7A8-64BC-6948-B201-0350ADCEA917}" type="datetimeFigureOut">
              <a:rPr kumimoji="1" lang="ko-Kore-KR" altLang="en-US" smtClean="0"/>
              <a:t>2020. 4. 21.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66C86E-30D2-4B44-BE32-B10DFC6E5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7705354-2885-4B4F-B2CE-09106D4000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311B1-A221-9841-8A49-72B10822F659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098100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10E375-91CA-CE45-8FC3-B69B2961A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A3CF985-117C-CD49-BA39-3320307799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3B54026-9785-4446-9A5A-605CE78E94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AE7A8-64BC-6948-B201-0350ADCEA917}" type="datetimeFigureOut">
              <a:rPr kumimoji="1" lang="ko-Kore-KR" altLang="en-US" smtClean="0"/>
              <a:t>2020. 4. 21.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4EB928C-AF8E-0A45-BC0D-8AB957B0A5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C7E3E94-9B67-7A45-B96E-18D83B651E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311B1-A221-9841-8A49-72B10822F659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674042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6F39D6-BB44-B34E-8CD8-2DFC5EF20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8A7442D-9502-3A49-B552-0A5F11DFF1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AA8F679-82ED-3844-9026-24B4F9264C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AE7A8-64BC-6948-B201-0350ADCEA917}" type="datetimeFigureOut">
              <a:rPr kumimoji="1" lang="ko-Kore-KR" altLang="en-US" smtClean="0"/>
              <a:t>2020. 4. 21.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6E6977F-CB35-914C-B32E-F669C0997D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1906B6B-964B-B548-920D-0E76DB1FE0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311B1-A221-9841-8A49-72B10822F659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7773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298151-8317-6949-A613-BF2B3DA86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DAAA670-94B0-BF4F-80D3-1C5FB70B9E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C516BB1-DF5C-584F-BA1C-48FEF4F179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3B3C1E5-6EA9-0645-8DE6-A862259E25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AE7A8-64BC-6948-B201-0350ADCEA917}" type="datetimeFigureOut">
              <a:rPr kumimoji="1" lang="ko-Kore-KR" altLang="en-US" smtClean="0"/>
              <a:t>2020. 4. 21.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5242782-EA55-954A-960E-460FE9AF79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2AD2620-7D2F-4741-A932-AF030FA7D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311B1-A221-9841-8A49-72B10822F659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875315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31C4C0-ED9A-544A-94E3-71E9A3C3D2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E9A1075-BB1F-944D-BCA1-46AF270358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F81B6B8-334B-8F4C-97BB-A5B8E49A0F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118DFF3-193D-5648-A8C1-10C4CC99FD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FD76208-470D-824D-A592-2B15C2E6B95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B609A16-432A-8F4F-964D-86EB7019B1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AE7A8-64BC-6948-B201-0350ADCEA917}" type="datetimeFigureOut">
              <a:rPr kumimoji="1" lang="ko-Kore-KR" altLang="en-US" smtClean="0"/>
              <a:t>2020. 4. 21.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9F95405-4EF7-CC43-AD51-B0D91177B9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36D8500-9DBC-5F49-BE13-5FE46DB32C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311B1-A221-9841-8A49-72B10822F659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936615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8A0B57-5717-C344-83FF-6A081D303C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E1F4083-2BE4-ED42-83CF-95068BBC4A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AE7A8-64BC-6948-B201-0350ADCEA917}" type="datetimeFigureOut">
              <a:rPr kumimoji="1" lang="ko-Kore-KR" altLang="en-US" smtClean="0"/>
              <a:t>2020. 4. 21.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F3C2D61-AC60-274D-B597-061C02C5B0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4367E40-17DF-514D-9363-FA7F6CC80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311B1-A221-9841-8A49-72B10822F659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903050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DBE7CDD-6695-9440-AFFA-6C42B506FD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AE7A8-64BC-6948-B201-0350ADCEA917}" type="datetimeFigureOut">
              <a:rPr kumimoji="1" lang="ko-Kore-KR" altLang="en-US" smtClean="0"/>
              <a:t>2020. 4. 21.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363525E-0A19-9047-9667-740DC0AE86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AE39482-53DB-F943-BF99-08CF4D474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311B1-A221-9841-8A49-72B10822F659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029897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408E6D-4E43-7646-9D58-4FA4EBC119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4E49876-2DFD-D440-ACB6-6B0FF1ECAE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FFD7140-D81E-5B46-B565-2760E30118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59D1883-A0AC-1D43-953E-B703FD3E89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AE7A8-64BC-6948-B201-0350ADCEA917}" type="datetimeFigureOut">
              <a:rPr kumimoji="1" lang="ko-Kore-KR" altLang="en-US" smtClean="0"/>
              <a:t>2020. 4. 21.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6CBAC60-0EFE-3F48-B963-61D0E15FC4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8A92640-B954-254B-9FB3-CEA61F9D6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311B1-A221-9841-8A49-72B10822F659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058534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24D21C-B90B-8444-B9D6-D22345F1DD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2AEC0D6-5BE0-2C4C-87D0-2CE1C75842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82C4B6F-AE65-E848-BE9F-C4FC30C0B6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4764643-3D40-8044-9730-DE6576F179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AE7A8-64BC-6948-B201-0350ADCEA917}" type="datetimeFigureOut">
              <a:rPr kumimoji="1" lang="ko-Kore-KR" altLang="en-US" smtClean="0"/>
              <a:t>2020. 4. 21.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C784E8A-B469-EB4C-8C4F-15427B7BC7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AA10FBD-044E-014C-86A5-D796B1ECB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311B1-A221-9841-8A49-72B10822F659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7167382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9AE88FD-297C-5B4D-8859-02842BDB07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7531FA7-2456-9F46-8C97-30E4ED4DE3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80236A5-178E-DC42-A808-2E95AD4D05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AE7A8-64BC-6948-B201-0350ADCEA917}" type="datetimeFigureOut">
              <a:rPr kumimoji="1" lang="ko-Kore-KR" altLang="en-US" smtClean="0"/>
              <a:t>2020. 4. 21.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B6C23CF-6106-BE4E-AA7C-AB02AEF463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229769C-A83B-744C-9ADC-A40FAAF70A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9311B1-A221-9841-8A49-72B10822F659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7481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309B8109-98C8-45ED-98AE-19144C2509CC}"/>
              </a:ext>
            </a:extLst>
          </p:cNvPr>
          <p:cNvGrpSpPr/>
          <p:nvPr/>
        </p:nvGrpSpPr>
        <p:grpSpPr>
          <a:xfrm>
            <a:off x="1143001" y="-558195"/>
            <a:ext cx="1354649" cy="1416192"/>
            <a:chOff x="1090298" y="2985327"/>
            <a:chExt cx="1636294" cy="1748589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64429016-CDC7-49C1-A367-298631C2D99E}"/>
                </a:ext>
              </a:extLst>
            </p:cNvPr>
            <p:cNvSpPr/>
            <p:nvPr/>
          </p:nvSpPr>
          <p:spPr>
            <a:xfrm rot="18479529">
              <a:off x="1034150" y="3041475"/>
              <a:ext cx="1748589" cy="1636294"/>
            </a:xfrm>
            <a:prstGeom prst="round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95B5533A-04FC-4281-958F-2EA4DD23FFD0}"/>
                </a:ext>
              </a:extLst>
            </p:cNvPr>
            <p:cNvSpPr/>
            <p:nvPr/>
          </p:nvSpPr>
          <p:spPr>
            <a:xfrm rot="17778217">
              <a:off x="1338908" y="3345080"/>
              <a:ext cx="1355078" cy="1409844"/>
            </a:xfrm>
            <a:prstGeom prst="round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4C3FFEF-B461-4F71-BB53-7DFD2D17D947}"/>
                </a:ext>
              </a:extLst>
            </p:cNvPr>
            <p:cNvSpPr txBox="1"/>
            <p:nvPr/>
          </p:nvSpPr>
          <p:spPr>
            <a:xfrm>
              <a:off x="1409017" y="3645920"/>
              <a:ext cx="1276540" cy="10260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dirty="0">
                  <a:solidFill>
                    <a:schemeClr val="bg1">
                      <a:lumMod val="95000"/>
                    </a:schemeClr>
                  </a:solidFill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05</a:t>
              </a:r>
              <a:endParaRPr lang="ko-KR" altLang="en-US" sz="4800" dirty="0">
                <a:solidFill>
                  <a:schemeClr val="bg1">
                    <a:lumMod val="9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D48BC80-712C-4C12-B335-6F8B2726469D}"/>
              </a:ext>
            </a:extLst>
          </p:cNvPr>
          <p:cNvSpPr txBox="1"/>
          <p:nvPr/>
        </p:nvSpPr>
        <p:spPr>
          <a:xfrm>
            <a:off x="2727126" y="158462"/>
            <a:ext cx="6465218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>
              <a:defRPr/>
            </a:pPr>
            <a:r>
              <a:rPr kumimoji="1" lang="ko-KR" altLang="en-US" sz="2400" kern="0" spc="-100" dirty="0">
                <a:solidFill>
                  <a:srgbClr val="00206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데이터분석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F1640E67-CA10-41DA-85AA-B6616694AAFD}"/>
              </a:ext>
            </a:extLst>
          </p:cNvPr>
          <p:cNvGrpSpPr/>
          <p:nvPr/>
        </p:nvGrpSpPr>
        <p:grpSpPr>
          <a:xfrm>
            <a:off x="9585673" y="30752"/>
            <a:ext cx="1477269" cy="307777"/>
            <a:chOff x="8485802" y="4873"/>
            <a:chExt cx="1477269" cy="30777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C5118D0-C239-4E43-B03A-6CB31B1CBB13}"/>
                </a:ext>
              </a:extLst>
            </p:cNvPr>
            <p:cNvSpPr txBox="1"/>
            <p:nvPr/>
          </p:nvSpPr>
          <p:spPr>
            <a:xfrm>
              <a:off x="8675539" y="4873"/>
              <a:ext cx="12875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dist"/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(</a:t>
              </a:r>
              <a:r>
                <a:rPr lang="ko-KR" altLang="en-US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주</a:t>
              </a:r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) PDP-One</a:t>
              </a:r>
              <a:endParaRPr lang="ko-KR" altLang="en-US" sz="14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87D2D921-73AC-45EA-96B4-1D1E8B7592EE}"/>
                </a:ext>
              </a:extLst>
            </p:cNvPr>
            <p:cNvGrpSpPr/>
            <p:nvPr/>
          </p:nvGrpSpPr>
          <p:grpSpPr>
            <a:xfrm>
              <a:off x="8485802" y="79737"/>
              <a:ext cx="252766" cy="154383"/>
              <a:chOff x="5943600" y="517585"/>
              <a:chExt cx="364310" cy="222511"/>
            </a:xfrm>
          </p:grpSpPr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0AA0E04B-2226-4D80-B9C2-4ED06D49FF98}"/>
                  </a:ext>
                </a:extLst>
              </p:cNvPr>
              <p:cNvSpPr/>
              <p:nvPr/>
            </p:nvSpPr>
            <p:spPr>
              <a:xfrm>
                <a:off x="5943600" y="517585"/>
                <a:ext cx="222511" cy="222511"/>
              </a:xfrm>
              <a:prstGeom prst="ellipse">
                <a:avLst/>
              </a:prstGeom>
              <a:solidFill>
                <a:srgbClr val="00206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F08712B1-066C-4C83-A615-EC0B654B7B06}"/>
                  </a:ext>
                </a:extLst>
              </p:cNvPr>
              <p:cNvSpPr/>
              <p:nvPr/>
            </p:nvSpPr>
            <p:spPr>
              <a:xfrm>
                <a:off x="6085399" y="517585"/>
                <a:ext cx="222511" cy="222511"/>
              </a:xfrm>
              <a:prstGeom prst="ellipse">
                <a:avLst/>
              </a:prstGeom>
              <a:solidFill>
                <a:srgbClr val="7030A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7" name="제목 1">
            <a:extLst>
              <a:ext uri="{FF2B5EF4-FFF2-40B4-BE49-F238E27FC236}">
                <a16:creationId xmlns:a16="http://schemas.microsoft.com/office/drawing/2014/main" id="{1DF8B653-6E01-4291-A855-DDBEB52E2A05}"/>
              </a:ext>
            </a:extLst>
          </p:cNvPr>
          <p:cNvSpPr>
            <a:spLocks noGrp="1"/>
          </p:cNvSpPr>
          <p:nvPr/>
        </p:nvSpPr>
        <p:spPr>
          <a:xfrm>
            <a:off x="4128263" y="278600"/>
            <a:ext cx="1939336" cy="2780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16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작업조건의 </a:t>
            </a:r>
            <a:r>
              <a:rPr lang="en-US" altLang="ko-KR" sz="16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Vital Few</a:t>
            </a:r>
            <a:endParaRPr lang="ko-KR" altLang="en-US" sz="1600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E2DDC07C-A72F-4296-9AB5-CA65DC8E8C0D}"/>
              </a:ext>
            </a:extLst>
          </p:cNvPr>
          <p:cNvSpPr/>
          <p:nvPr/>
        </p:nvSpPr>
        <p:spPr>
          <a:xfrm>
            <a:off x="333352" y="778656"/>
            <a:ext cx="11007991" cy="5771580"/>
          </a:xfrm>
          <a:prstGeom prst="rect">
            <a:avLst/>
          </a:prstGeom>
          <a:solidFill>
            <a:schemeClr val="bg1">
              <a:lumMod val="65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제목 1">
            <a:extLst>
              <a:ext uri="{FF2B5EF4-FFF2-40B4-BE49-F238E27FC236}">
                <a16:creationId xmlns:a16="http://schemas.microsoft.com/office/drawing/2014/main" id="{957A3A12-7705-417D-8A51-8549692ACE8E}"/>
              </a:ext>
            </a:extLst>
          </p:cNvPr>
          <p:cNvSpPr>
            <a:spLocks noGrp="1"/>
          </p:cNvSpPr>
          <p:nvPr/>
        </p:nvSpPr>
        <p:spPr>
          <a:xfrm>
            <a:off x="3001325" y="959543"/>
            <a:ext cx="5916820" cy="4361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b="1" dirty="0"/>
              <a:t>&lt;LOT</a:t>
            </a:r>
            <a:r>
              <a:rPr lang="ko-KR" altLang="en-US" sz="1400" b="1" dirty="0"/>
              <a:t> 단위로 결합한 데이터를 활용한 </a:t>
            </a:r>
            <a:r>
              <a:rPr lang="ko-KR" altLang="en-US" sz="1400" b="1" dirty="0" err="1"/>
              <a:t>로지스틱</a:t>
            </a:r>
            <a:r>
              <a:rPr lang="ko-KR" altLang="en-US" sz="1400" b="1" dirty="0"/>
              <a:t> 회귀분석 </a:t>
            </a:r>
            <a:r>
              <a:rPr lang="en-US" altLang="ko-KR" sz="1400" b="1" dirty="0"/>
              <a:t>(</a:t>
            </a:r>
            <a:r>
              <a:rPr lang="ko-KR" altLang="en-US" sz="1400" b="1" dirty="0"/>
              <a:t>평균 값 기준</a:t>
            </a:r>
            <a:r>
              <a:rPr lang="en-US" altLang="ko-KR" sz="1400" b="1" dirty="0"/>
              <a:t>)&gt;</a:t>
            </a:r>
            <a:endParaRPr lang="ko-KR" altLang="en-US" sz="1400" b="1" dirty="0"/>
          </a:p>
        </p:txBody>
      </p:sp>
      <p:sp>
        <p:nvSpPr>
          <p:cNvPr id="38" name="제목 1">
            <a:extLst>
              <a:ext uri="{FF2B5EF4-FFF2-40B4-BE49-F238E27FC236}">
                <a16:creationId xmlns:a16="http://schemas.microsoft.com/office/drawing/2014/main" id="{64356A6E-AE5B-4158-B027-419A5A586D77}"/>
              </a:ext>
            </a:extLst>
          </p:cNvPr>
          <p:cNvSpPr>
            <a:spLocks noGrp="1"/>
          </p:cNvSpPr>
          <p:nvPr/>
        </p:nvSpPr>
        <p:spPr>
          <a:xfrm>
            <a:off x="850657" y="1321565"/>
            <a:ext cx="2319674" cy="4361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1400" b="1" dirty="0"/>
              <a:t>&lt;PROCESS No Scaled&gt;</a:t>
            </a:r>
            <a:endParaRPr lang="ko-KR" altLang="en-US" sz="1400" b="1" dirty="0"/>
          </a:p>
        </p:txBody>
      </p:sp>
      <p:sp>
        <p:nvSpPr>
          <p:cNvPr id="56" name="직각 삼각형 55">
            <a:extLst>
              <a:ext uri="{FF2B5EF4-FFF2-40B4-BE49-F238E27FC236}">
                <a16:creationId xmlns:a16="http://schemas.microsoft.com/office/drawing/2014/main" id="{EED5E0F8-1BD9-43D2-A4D1-4694F5F96797}"/>
              </a:ext>
            </a:extLst>
          </p:cNvPr>
          <p:cNvSpPr/>
          <p:nvPr/>
        </p:nvSpPr>
        <p:spPr>
          <a:xfrm rot="5400000">
            <a:off x="11203811" y="6278784"/>
            <a:ext cx="308246" cy="292987"/>
          </a:xfrm>
          <a:prstGeom prst="rtTriangle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2A856E12-A0C4-D64A-8F46-EBD6CA92D0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076" y="1903982"/>
            <a:ext cx="2600811" cy="4089181"/>
          </a:xfrm>
          <a:prstGeom prst="rect">
            <a:avLst/>
          </a:prstGeom>
        </p:spPr>
      </p:pic>
      <p:sp>
        <p:nvSpPr>
          <p:cNvPr id="42" name="제목 1">
            <a:extLst>
              <a:ext uri="{FF2B5EF4-FFF2-40B4-BE49-F238E27FC236}">
                <a16:creationId xmlns:a16="http://schemas.microsoft.com/office/drawing/2014/main" id="{BD2CB1A2-A6E3-8142-BED5-DB07D22D4C5D}"/>
              </a:ext>
            </a:extLst>
          </p:cNvPr>
          <p:cNvSpPr>
            <a:spLocks noGrp="1"/>
          </p:cNvSpPr>
          <p:nvPr/>
        </p:nvSpPr>
        <p:spPr>
          <a:xfrm>
            <a:off x="4884401" y="1273523"/>
            <a:ext cx="2319674" cy="4361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1400" b="1" dirty="0"/>
              <a:t>&lt;PROCESS Scaled&gt;</a:t>
            </a:r>
            <a:endParaRPr lang="ko-KR" altLang="en-US" sz="1400" b="1" dirty="0"/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F55FC9C2-859E-0047-81AB-2572063F29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0061" y="1679657"/>
            <a:ext cx="2319674" cy="4745620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F4B8BBCC-291A-354A-8DDE-E2969992F8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8058" y="1679657"/>
            <a:ext cx="2237995" cy="4745620"/>
          </a:xfrm>
          <a:prstGeom prst="rect">
            <a:avLst/>
          </a:prstGeom>
        </p:spPr>
      </p:pic>
      <p:sp>
        <p:nvSpPr>
          <p:cNvPr id="45" name="제목 1">
            <a:extLst>
              <a:ext uri="{FF2B5EF4-FFF2-40B4-BE49-F238E27FC236}">
                <a16:creationId xmlns:a16="http://schemas.microsoft.com/office/drawing/2014/main" id="{538F7105-298A-BD4D-9807-55A03693C669}"/>
              </a:ext>
            </a:extLst>
          </p:cNvPr>
          <p:cNvSpPr>
            <a:spLocks noGrp="1"/>
          </p:cNvSpPr>
          <p:nvPr/>
        </p:nvSpPr>
        <p:spPr>
          <a:xfrm>
            <a:off x="7227056" y="2767464"/>
            <a:ext cx="5068382" cy="18522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1400" b="1" dirty="0"/>
              <a:t>TAT_6PHOS_1R_1DISPENSER</a:t>
            </a:r>
          </a:p>
          <a:p>
            <a:pPr algn="ctr"/>
            <a:r>
              <a:rPr lang="en-US" altLang="ko-KR" sz="1400" b="1" dirty="0"/>
              <a:t>TAT_6PHOS_2G_1DISPENSER</a:t>
            </a:r>
          </a:p>
          <a:p>
            <a:pPr algn="ctr"/>
            <a:r>
              <a:rPr lang="en-US" altLang="ko-KR" sz="1400" b="1" dirty="0"/>
              <a:t>TAT_1BLACK_2RTD</a:t>
            </a:r>
          </a:p>
          <a:p>
            <a:pPr algn="ctr"/>
            <a:endParaRPr lang="en-US" altLang="ko-KR" sz="1400" b="1" dirty="0"/>
          </a:p>
          <a:p>
            <a:pPr algn="ctr"/>
            <a:r>
              <a:rPr lang="ko-KR" altLang="en-US" sz="1400" b="1" dirty="0"/>
              <a:t>세 가지 변수가 공통적으로 </a:t>
            </a:r>
            <a:r>
              <a:rPr lang="ko-KR" altLang="en-US" sz="1400" b="1" dirty="0" err="1"/>
              <a:t>유의도가</a:t>
            </a:r>
            <a:r>
              <a:rPr lang="ko-KR" altLang="en-US" sz="1400" b="1" dirty="0"/>
              <a:t> 높음</a:t>
            </a:r>
          </a:p>
        </p:txBody>
      </p:sp>
    </p:spTree>
    <p:extLst>
      <p:ext uri="{BB962C8B-B14F-4D97-AF65-F5344CB8AC3E}">
        <p14:creationId xmlns:p14="http://schemas.microsoft.com/office/powerpoint/2010/main" val="33152882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309B8109-98C8-45ED-98AE-19144C2509CC}"/>
              </a:ext>
            </a:extLst>
          </p:cNvPr>
          <p:cNvGrpSpPr/>
          <p:nvPr/>
        </p:nvGrpSpPr>
        <p:grpSpPr>
          <a:xfrm>
            <a:off x="1143001" y="-558195"/>
            <a:ext cx="1354649" cy="1416192"/>
            <a:chOff x="1090298" y="2985327"/>
            <a:chExt cx="1636294" cy="1748589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64429016-CDC7-49C1-A367-298631C2D99E}"/>
                </a:ext>
              </a:extLst>
            </p:cNvPr>
            <p:cNvSpPr/>
            <p:nvPr/>
          </p:nvSpPr>
          <p:spPr>
            <a:xfrm rot="18479529">
              <a:off x="1034150" y="3041475"/>
              <a:ext cx="1748589" cy="1636294"/>
            </a:xfrm>
            <a:prstGeom prst="round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95B5533A-04FC-4281-958F-2EA4DD23FFD0}"/>
                </a:ext>
              </a:extLst>
            </p:cNvPr>
            <p:cNvSpPr/>
            <p:nvPr/>
          </p:nvSpPr>
          <p:spPr>
            <a:xfrm rot="17778217">
              <a:off x="1338908" y="3345080"/>
              <a:ext cx="1355078" cy="1409844"/>
            </a:xfrm>
            <a:prstGeom prst="round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4C3FFEF-B461-4F71-BB53-7DFD2D17D947}"/>
                </a:ext>
              </a:extLst>
            </p:cNvPr>
            <p:cNvSpPr txBox="1"/>
            <p:nvPr/>
          </p:nvSpPr>
          <p:spPr>
            <a:xfrm>
              <a:off x="1409017" y="3645920"/>
              <a:ext cx="1276540" cy="10260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dirty="0">
                  <a:solidFill>
                    <a:schemeClr val="bg1">
                      <a:lumMod val="95000"/>
                    </a:schemeClr>
                  </a:solidFill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05</a:t>
              </a:r>
              <a:endParaRPr lang="ko-KR" altLang="en-US" sz="4800" dirty="0">
                <a:solidFill>
                  <a:schemeClr val="bg1">
                    <a:lumMod val="9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D48BC80-712C-4C12-B335-6F8B2726469D}"/>
              </a:ext>
            </a:extLst>
          </p:cNvPr>
          <p:cNvSpPr txBox="1"/>
          <p:nvPr/>
        </p:nvSpPr>
        <p:spPr>
          <a:xfrm>
            <a:off x="2727126" y="158462"/>
            <a:ext cx="6465218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>
              <a:defRPr/>
            </a:pPr>
            <a:r>
              <a:rPr kumimoji="1" lang="ko-KR" altLang="en-US" sz="2400" kern="0" spc="-100" dirty="0">
                <a:solidFill>
                  <a:srgbClr val="00206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데이터분석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F1640E67-CA10-41DA-85AA-B6616694AAFD}"/>
              </a:ext>
            </a:extLst>
          </p:cNvPr>
          <p:cNvGrpSpPr/>
          <p:nvPr/>
        </p:nvGrpSpPr>
        <p:grpSpPr>
          <a:xfrm>
            <a:off x="9585673" y="30752"/>
            <a:ext cx="1477269" cy="307777"/>
            <a:chOff x="8485802" y="4873"/>
            <a:chExt cx="1477269" cy="30777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C5118D0-C239-4E43-B03A-6CB31B1CBB13}"/>
                </a:ext>
              </a:extLst>
            </p:cNvPr>
            <p:cNvSpPr txBox="1"/>
            <p:nvPr/>
          </p:nvSpPr>
          <p:spPr>
            <a:xfrm>
              <a:off x="8675539" y="4873"/>
              <a:ext cx="12875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dist"/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(</a:t>
              </a:r>
              <a:r>
                <a:rPr lang="ko-KR" altLang="en-US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주</a:t>
              </a:r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) PDP-One</a:t>
              </a:r>
              <a:endParaRPr lang="ko-KR" altLang="en-US" sz="14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87D2D921-73AC-45EA-96B4-1D1E8B7592EE}"/>
                </a:ext>
              </a:extLst>
            </p:cNvPr>
            <p:cNvGrpSpPr/>
            <p:nvPr/>
          </p:nvGrpSpPr>
          <p:grpSpPr>
            <a:xfrm>
              <a:off x="8485802" y="79737"/>
              <a:ext cx="252766" cy="154383"/>
              <a:chOff x="5943600" y="517585"/>
              <a:chExt cx="364310" cy="222511"/>
            </a:xfrm>
          </p:grpSpPr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0AA0E04B-2226-4D80-B9C2-4ED06D49FF98}"/>
                  </a:ext>
                </a:extLst>
              </p:cNvPr>
              <p:cNvSpPr/>
              <p:nvPr/>
            </p:nvSpPr>
            <p:spPr>
              <a:xfrm>
                <a:off x="5943600" y="517585"/>
                <a:ext cx="222511" cy="222511"/>
              </a:xfrm>
              <a:prstGeom prst="ellipse">
                <a:avLst/>
              </a:prstGeom>
              <a:solidFill>
                <a:srgbClr val="00206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F08712B1-066C-4C83-A615-EC0B654B7B06}"/>
                  </a:ext>
                </a:extLst>
              </p:cNvPr>
              <p:cNvSpPr/>
              <p:nvPr/>
            </p:nvSpPr>
            <p:spPr>
              <a:xfrm>
                <a:off x="6085399" y="517585"/>
                <a:ext cx="222511" cy="222511"/>
              </a:xfrm>
              <a:prstGeom prst="ellipse">
                <a:avLst/>
              </a:prstGeom>
              <a:solidFill>
                <a:srgbClr val="7030A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7" name="제목 1">
            <a:extLst>
              <a:ext uri="{FF2B5EF4-FFF2-40B4-BE49-F238E27FC236}">
                <a16:creationId xmlns:a16="http://schemas.microsoft.com/office/drawing/2014/main" id="{1DF8B653-6E01-4291-A855-DDBEB52E2A05}"/>
              </a:ext>
            </a:extLst>
          </p:cNvPr>
          <p:cNvSpPr>
            <a:spLocks noGrp="1"/>
          </p:cNvSpPr>
          <p:nvPr/>
        </p:nvSpPr>
        <p:spPr>
          <a:xfrm>
            <a:off x="4128263" y="278600"/>
            <a:ext cx="1939336" cy="2780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16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작업조건의 </a:t>
            </a:r>
            <a:r>
              <a:rPr lang="en-US" altLang="ko-KR" sz="16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Vital Few</a:t>
            </a:r>
            <a:endParaRPr lang="ko-KR" altLang="en-US" sz="1600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E2DDC07C-A72F-4296-9AB5-CA65DC8E8C0D}"/>
              </a:ext>
            </a:extLst>
          </p:cNvPr>
          <p:cNvSpPr/>
          <p:nvPr/>
        </p:nvSpPr>
        <p:spPr>
          <a:xfrm>
            <a:off x="333352" y="778656"/>
            <a:ext cx="11007991" cy="5771580"/>
          </a:xfrm>
          <a:prstGeom prst="rect">
            <a:avLst/>
          </a:prstGeom>
          <a:solidFill>
            <a:schemeClr val="bg1">
              <a:lumMod val="65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제목 1">
            <a:extLst>
              <a:ext uri="{FF2B5EF4-FFF2-40B4-BE49-F238E27FC236}">
                <a16:creationId xmlns:a16="http://schemas.microsoft.com/office/drawing/2014/main" id="{957A3A12-7705-417D-8A51-8549692ACE8E}"/>
              </a:ext>
            </a:extLst>
          </p:cNvPr>
          <p:cNvSpPr>
            <a:spLocks noGrp="1"/>
          </p:cNvSpPr>
          <p:nvPr/>
        </p:nvSpPr>
        <p:spPr>
          <a:xfrm>
            <a:off x="3001325" y="959543"/>
            <a:ext cx="5916820" cy="4361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b="1" dirty="0"/>
              <a:t>&lt;LOT</a:t>
            </a:r>
            <a:r>
              <a:rPr lang="ko-KR" altLang="en-US" sz="1400" b="1" dirty="0"/>
              <a:t> 단위로 결합한 데이터를 활용한 </a:t>
            </a:r>
            <a:r>
              <a:rPr lang="ko-KR" altLang="en-US" sz="1400" b="1" dirty="0" err="1"/>
              <a:t>로지스틱</a:t>
            </a:r>
            <a:r>
              <a:rPr lang="ko-KR" altLang="en-US" sz="1400" b="1" dirty="0"/>
              <a:t> 회귀분석 </a:t>
            </a:r>
            <a:r>
              <a:rPr lang="en-US" altLang="ko-KR" sz="1400" b="1" dirty="0"/>
              <a:t>(</a:t>
            </a:r>
            <a:r>
              <a:rPr lang="ko-KR" altLang="en-US" sz="1400" b="1" dirty="0"/>
              <a:t>평균 값 기준</a:t>
            </a:r>
            <a:r>
              <a:rPr lang="en-US" altLang="ko-KR" sz="1400" b="1" dirty="0"/>
              <a:t>)&gt;</a:t>
            </a:r>
            <a:endParaRPr lang="ko-KR" altLang="en-US" sz="1400" b="1" dirty="0"/>
          </a:p>
        </p:txBody>
      </p:sp>
      <p:sp>
        <p:nvSpPr>
          <p:cNvPr id="38" name="제목 1">
            <a:extLst>
              <a:ext uri="{FF2B5EF4-FFF2-40B4-BE49-F238E27FC236}">
                <a16:creationId xmlns:a16="http://schemas.microsoft.com/office/drawing/2014/main" id="{64356A6E-AE5B-4158-B027-419A5A586D77}"/>
              </a:ext>
            </a:extLst>
          </p:cNvPr>
          <p:cNvSpPr>
            <a:spLocks noGrp="1"/>
          </p:cNvSpPr>
          <p:nvPr/>
        </p:nvSpPr>
        <p:spPr>
          <a:xfrm>
            <a:off x="1143412" y="1596843"/>
            <a:ext cx="2743148" cy="4361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1400" b="1" dirty="0"/>
              <a:t>&lt;PROCESS Scaled</a:t>
            </a:r>
            <a:r>
              <a:rPr lang="ko-KR" altLang="en-US" sz="1400" b="1" dirty="0"/>
              <a:t>의 주요 변수</a:t>
            </a:r>
            <a:r>
              <a:rPr lang="en-US" altLang="ko-KR" sz="1400" b="1" dirty="0"/>
              <a:t>&gt;</a:t>
            </a:r>
            <a:endParaRPr lang="ko-KR" altLang="en-US" sz="1400" b="1" dirty="0"/>
          </a:p>
        </p:txBody>
      </p:sp>
      <p:sp>
        <p:nvSpPr>
          <p:cNvPr id="56" name="직각 삼각형 55">
            <a:extLst>
              <a:ext uri="{FF2B5EF4-FFF2-40B4-BE49-F238E27FC236}">
                <a16:creationId xmlns:a16="http://schemas.microsoft.com/office/drawing/2014/main" id="{EED5E0F8-1BD9-43D2-A4D1-4694F5F96797}"/>
              </a:ext>
            </a:extLst>
          </p:cNvPr>
          <p:cNvSpPr/>
          <p:nvPr/>
        </p:nvSpPr>
        <p:spPr>
          <a:xfrm rot="5400000">
            <a:off x="11203811" y="6278784"/>
            <a:ext cx="308246" cy="292987"/>
          </a:xfrm>
          <a:prstGeom prst="rtTriangle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제목 1">
            <a:extLst>
              <a:ext uri="{FF2B5EF4-FFF2-40B4-BE49-F238E27FC236}">
                <a16:creationId xmlns:a16="http://schemas.microsoft.com/office/drawing/2014/main" id="{538F7105-298A-BD4D-9807-55A03693C669}"/>
              </a:ext>
            </a:extLst>
          </p:cNvPr>
          <p:cNvSpPr>
            <a:spLocks noGrp="1"/>
          </p:cNvSpPr>
          <p:nvPr/>
        </p:nvSpPr>
        <p:spPr>
          <a:xfrm>
            <a:off x="5531602" y="2620829"/>
            <a:ext cx="5068382" cy="18522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1400" b="1" dirty="0"/>
              <a:t>공통적으로 </a:t>
            </a:r>
            <a:r>
              <a:rPr lang="en-US" altLang="ko-KR" sz="1400" b="1" dirty="0"/>
              <a:t>PHOS </a:t>
            </a:r>
            <a:r>
              <a:rPr lang="ko-KR" altLang="en-US" sz="1400" b="1" dirty="0"/>
              <a:t>관련 </a:t>
            </a:r>
            <a:r>
              <a:rPr lang="ko-KR" altLang="en-US" sz="1400" b="1"/>
              <a:t>공정이 중요함</a:t>
            </a:r>
            <a:endParaRPr lang="ko-KR" altLang="en-US" sz="1400" b="1" dirty="0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23A21953-816E-284A-9580-629D2FDF87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743" y="2292363"/>
            <a:ext cx="4000500" cy="334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3172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309B8109-98C8-45ED-98AE-19144C2509CC}"/>
              </a:ext>
            </a:extLst>
          </p:cNvPr>
          <p:cNvGrpSpPr/>
          <p:nvPr/>
        </p:nvGrpSpPr>
        <p:grpSpPr>
          <a:xfrm>
            <a:off x="1143001" y="-558195"/>
            <a:ext cx="1354649" cy="1416192"/>
            <a:chOff x="1090298" y="2985327"/>
            <a:chExt cx="1636294" cy="1748589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64429016-CDC7-49C1-A367-298631C2D99E}"/>
                </a:ext>
              </a:extLst>
            </p:cNvPr>
            <p:cNvSpPr/>
            <p:nvPr/>
          </p:nvSpPr>
          <p:spPr>
            <a:xfrm rot="18479529">
              <a:off x="1034150" y="3041475"/>
              <a:ext cx="1748589" cy="1636294"/>
            </a:xfrm>
            <a:prstGeom prst="round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95B5533A-04FC-4281-958F-2EA4DD23FFD0}"/>
                </a:ext>
              </a:extLst>
            </p:cNvPr>
            <p:cNvSpPr/>
            <p:nvPr/>
          </p:nvSpPr>
          <p:spPr>
            <a:xfrm rot="17778217">
              <a:off x="1338908" y="3345080"/>
              <a:ext cx="1355078" cy="1409844"/>
            </a:xfrm>
            <a:prstGeom prst="round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4C3FFEF-B461-4F71-BB53-7DFD2D17D947}"/>
                </a:ext>
              </a:extLst>
            </p:cNvPr>
            <p:cNvSpPr txBox="1"/>
            <p:nvPr/>
          </p:nvSpPr>
          <p:spPr>
            <a:xfrm>
              <a:off x="1409017" y="3645920"/>
              <a:ext cx="1276540" cy="10260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dirty="0">
                  <a:solidFill>
                    <a:schemeClr val="bg1">
                      <a:lumMod val="95000"/>
                    </a:schemeClr>
                  </a:solidFill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05</a:t>
              </a:r>
              <a:endParaRPr lang="ko-KR" altLang="en-US" sz="4800" dirty="0">
                <a:solidFill>
                  <a:schemeClr val="bg1">
                    <a:lumMod val="9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D48BC80-712C-4C12-B335-6F8B2726469D}"/>
              </a:ext>
            </a:extLst>
          </p:cNvPr>
          <p:cNvSpPr txBox="1"/>
          <p:nvPr/>
        </p:nvSpPr>
        <p:spPr>
          <a:xfrm>
            <a:off x="2727126" y="158462"/>
            <a:ext cx="6465218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>
              <a:defRPr/>
            </a:pPr>
            <a:r>
              <a:rPr kumimoji="1" lang="ko-KR" altLang="en-US" sz="2400" kern="0" spc="-100" dirty="0">
                <a:solidFill>
                  <a:srgbClr val="00206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데이터분석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F1640E67-CA10-41DA-85AA-B6616694AAFD}"/>
              </a:ext>
            </a:extLst>
          </p:cNvPr>
          <p:cNvGrpSpPr/>
          <p:nvPr/>
        </p:nvGrpSpPr>
        <p:grpSpPr>
          <a:xfrm>
            <a:off x="9585673" y="30752"/>
            <a:ext cx="1477269" cy="307777"/>
            <a:chOff x="8485802" y="4873"/>
            <a:chExt cx="1477269" cy="30777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C5118D0-C239-4E43-B03A-6CB31B1CBB13}"/>
                </a:ext>
              </a:extLst>
            </p:cNvPr>
            <p:cNvSpPr txBox="1"/>
            <p:nvPr/>
          </p:nvSpPr>
          <p:spPr>
            <a:xfrm>
              <a:off x="8675539" y="4873"/>
              <a:ext cx="12875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dist"/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(</a:t>
              </a:r>
              <a:r>
                <a:rPr lang="ko-KR" altLang="en-US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주</a:t>
              </a:r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) PDP-One</a:t>
              </a:r>
              <a:endParaRPr lang="ko-KR" altLang="en-US" sz="14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87D2D921-73AC-45EA-96B4-1D1E8B7592EE}"/>
                </a:ext>
              </a:extLst>
            </p:cNvPr>
            <p:cNvGrpSpPr/>
            <p:nvPr/>
          </p:nvGrpSpPr>
          <p:grpSpPr>
            <a:xfrm>
              <a:off x="8485802" y="79737"/>
              <a:ext cx="252766" cy="154383"/>
              <a:chOff x="5943600" y="517585"/>
              <a:chExt cx="364310" cy="222511"/>
            </a:xfrm>
          </p:grpSpPr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0AA0E04B-2226-4D80-B9C2-4ED06D49FF98}"/>
                  </a:ext>
                </a:extLst>
              </p:cNvPr>
              <p:cNvSpPr/>
              <p:nvPr/>
            </p:nvSpPr>
            <p:spPr>
              <a:xfrm>
                <a:off x="5943600" y="517585"/>
                <a:ext cx="222511" cy="222511"/>
              </a:xfrm>
              <a:prstGeom prst="ellipse">
                <a:avLst/>
              </a:prstGeom>
              <a:solidFill>
                <a:srgbClr val="00206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F08712B1-066C-4C83-A615-EC0B654B7B06}"/>
                  </a:ext>
                </a:extLst>
              </p:cNvPr>
              <p:cNvSpPr/>
              <p:nvPr/>
            </p:nvSpPr>
            <p:spPr>
              <a:xfrm>
                <a:off x="6085399" y="517585"/>
                <a:ext cx="222511" cy="222511"/>
              </a:xfrm>
              <a:prstGeom prst="ellipse">
                <a:avLst/>
              </a:prstGeom>
              <a:solidFill>
                <a:srgbClr val="7030A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7" name="제목 1">
            <a:extLst>
              <a:ext uri="{FF2B5EF4-FFF2-40B4-BE49-F238E27FC236}">
                <a16:creationId xmlns:a16="http://schemas.microsoft.com/office/drawing/2014/main" id="{1DF8B653-6E01-4291-A855-DDBEB52E2A05}"/>
              </a:ext>
            </a:extLst>
          </p:cNvPr>
          <p:cNvSpPr>
            <a:spLocks noGrp="1"/>
          </p:cNvSpPr>
          <p:nvPr/>
        </p:nvSpPr>
        <p:spPr>
          <a:xfrm>
            <a:off x="4128263" y="278600"/>
            <a:ext cx="1939336" cy="2780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16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작업조건의 </a:t>
            </a:r>
            <a:r>
              <a:rPr lang="en-US" altLang="ko-KR" sz="16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Vital Few</a:t>
            </a:r>
            <a:endParaRPr lang="ko-KR" altLang="en-US" sz="1600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E2DDC07C-A72F-4296-9AB5-CA65DC8E8C0D}"/>
              </a:ext>
            </a:extLst>
          </p:cNvPr>
          <p:cNvSpPr/>
          <p:nvPr/>
        </p:nvSpPr>
        <p:spPr>
          <a:xfrm>
            <a:off x="592004" y="807820"/>
            <a:ext cx="11007991" cy="5771580"/>
          </a:xfrm>
          <a:prstGeom prst="rect">
            <a:avLst/>
          </a:prstGeom>
          <a:solidFill>
            <a:schemeClr val="bg1">
              <a:lumMod val="65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제목 1">
            <a:extLst>
              <a:ext uri="{FF2B5EF4-FFF2-40B4-BE49-F238E27FC236}">
                <a16:creationId xmlns:a16="http://schemas.microsoft.com/office/drawing/2014/main" id="{957A3A12-7705-417D-8A51-8549692ACE8E}"/>
              </a:ext>
            </a:extLst>
          </p:cNvPr>
          <p:cNvSpPr>
            <a:spLocks noGrp="1"/>
          </p:cNvSpPr>
          <p:nvPr/>
        </p:nvSpPr>
        <p:spPr>
          <a:xfrm>
            <a:off x="3001325" y="959543"/>
            <a:ext cx="5916820" cy="4361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b="1" dirty="0"/>
              <a:t>&lt;LOT</a:t>
            </a:r>
            <a:r>
              <a:rPr lang="ko-KR" altLang="en-US" sz="1400" b="1" dirty="0"/>
              <a:t> 단위로 결합한 데이터를 활용한 </a:t>
            </a:r>
            <a:r>
              <a:rPr lang="ko-KR" altLang="en-US" sz="1400" b="1" dirty="0" err="1"/>
              <a:t>로지스틱</a:t>
            </a:r>
            <a:r>
              <a:rPr lang="ko-KR" altLang="en-US" sz="1400" b="1" dirty="0"/>
              <a:t> 회귀분석 </a:t>
            </a:r>
            <a:r>
              <a:rPr lang="en-US" altLang="ko-KR" sz="1400" b="1" dirty="0"/>
              <a:t>(</a:t>
            </a:r>
            <a:r>
              <a:rPr lang="ko-KR" altLang="en-US" sz="1400" b="1" dirty="0"/>
              <a:t>평균 값 기준</a:t>
            </a:r>
            <a:r>
              <a:rPr lang="en-US" altLang="ko-KR" sz="1400" b="1" dirty="0"/>
              <a:t>)&gt;</a:t>
            </a:r>
            <a:endParaRPr lang="ko-KR" altLang="en-US" sz="1400" b="1" dirty="0"/>
          </a:p>
        </p:txBody>
      </p:sp>
      <p:sp>
        <p:nvSpPr>
          <p:cNvPr id="38" name="제목 1">
            <a:extLst>
              <a:ext uri="{FF2B5EF4-FFF2-40B4-BE49-F238E27FC236}">
                <a16:creationId xmlns:a16="http://schemas.microsoft.com/office/drawing/2014/main" id="{64356A6E-AE5B-4158-B027-419A5A586D77}"/>
              </a:ext>
            </a:extLst>
          </p:cNvPr>
          <p:cNvSpPr>
            <a:spLocks noGrp="1"/>
          </p:cNvSpPr>
          <p:nvPr/>
        </p:nvSpPr>
        <p:spPr>
          <a:xfrm>
            <a:off x="1143412" y="1321973"/>
            <a:ext cx="2319674" cy="4361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1400" b="1" dirty="0"/>
              <a:t>&lt;TAT No Scaled&gt;</a:t>
            </a:r>
            <a:endParaRPr lang="ko-KR" altLang="en-US" sz="1400" b="1" dirty="0"/>
          </a:p>
        </p:txBody>
      </p:sp>
      <p:sp>
        <p:nvSpPr>
          <p:cNvPr id="56" name="직각 삼각형 55">
            <a:extLst>
              <a:ext uri="{FF2B5EF4-FFF2-40B4-BE49-F238E27FC236}">
                <a16:creationId xmlns:a16="http://schemas.microsoft.com/office/drawing/2014/main" id="{EED5E0F8-1BD9-43D2-A4D1-4694F5F96797}"/>
              </a:ext>
            </a:extLst>
          </p:cNvPr>
          <p:cNvSpPr/>
          <p:nvPr/>
        </p:nvSpPr>
        <p:spPr>
          <a:xfrm rot="5400000">
            <a:off x="11203811" y="6278784"/>
            <a:ext cx="308246" cy="292987"/>
          </a:xfrm>
          <a:prstGeom prst="rtTriangle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제목 1">
            <a:extLst>
              <a:ext uri="{FF2B5EF4-FFF2-40B4-BE49-F238E27FC236}">
                <a16:creationId xmlns:a16="http://schemas.microsoft.com/office/drawing/2014/main" id="{BD2CB1A2-A6E3-8142-BED5-DB07D22D4C5D}"/>
              </a:ext>
            </a:extLst>
          </p:cNvPr>
          <p:cNvSpPr>
            <a:spLocks noGrp="1"/>
          </p:cNvSpPr>
          <p:nvPr/>
        </p:nvSpPr>
        <p:spPr>
          <a:xfrm>
            <a:off x="4799898" y="1318919"/>
            <a:ext cx="2319674" cy="4361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1400" b="1" dirty="0"/>
              <a:t>&lt;TAT Scaled&gt;</a:t>
            </a:r>
            <a:endParaRPr lang="ko-KR" altLang="en-US" sz="1400" b="1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0BBF04C4-F7D4-614E-9BE5-6984CA20A5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810" y="1815641"/>
            <a:ext cx="2889736" cy="4661183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839C54CD-2BCF-D145-8A5A-D6A1A47CF9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9415" y="1810926"/>
            <a:ext cx="2947071" cy="4661183"/>
          </a:xfrm>
          <a:prstGeom prst="rect">
            <a:avLst/>
          </a:prstGeom>
        </p:spPr>
      </p:pic>
      <p:sp>
        <p:nvSpPr>
          <p:cNvPr id="25" name="제목 1">
            <a:extLst>
              <a:ext uri="{FF2B5EF4-FFF2-40B4-BE49-F238E27FC236}">
                <a16:creationId xmlns:a16="http://schemas.microsoft.com/office/drawing/2014/main" id="{5EF3919A-7896-334F-99F5-E2ADF9EFD48D}"/>
              </a:ext>
            </a:extLst>
          </p:cNvPr>
          <p:cNvSpPr>
            <a:spLocks noGrp="1"/>
          </p:cNvSpPr>
          <p:nvPr/>
        </p:nvSpPr>
        <p:spPr>
          <a:xfrm>
            <a:off x="7227056" y="2767464"/>
            <a:ext cx="5068382" cy="18522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1400" b="1" dirty="0"/>
              <a:t>TAT_6PHOS_1R_1DISPENSER</a:t>
            </a:r>
          </a:p>
          <a:p>
            <a:pPr algn="ctr"/>
            <a:r>
              <a:rPr lang="en-US" altLang="ko-KR" sz="1400" b="1" dirty="0"/>
              <a:t>TAT_6PHOS_2G_1DISPENSER</a:t>
            </a:r>
          </a:p>
          <a:p>
            <a:pPr algn="ctr"/>
            <a:r>
              <a:rPr lang="en-US" altLang="ko-KR" sz="1400" b="1" dirty="0"/>
              <a:t>TAT_1BLACK_2RTD</a:t>
            </a:r>
          </a:p>
          <a:p>
            <a:pPr algn="ctr"/>
            <a:endParaRPr lang="en-US" altLang="ko-KR" sz="1400" b="1" dirty="0"/>
          </a:p>
          <a:p>
            <a:pPr algn="ctr"/>
            <a:r>
              <a:rPr lang="ko-KR" altLang="en-US" sz="1400" b="1" dirty="0"/>
              <a:t>세 가지 변수가 공통적으로 </a:t>
            </a:r>
            <a:r>
              <a:rPr lang="ko-KR" altLang="en-US" sz="1400" b="1" dirty="0" err="1"/>
              <a:t>유의도가</a:t>
            </a:r>
            <a:r>
              <a:rPr lang="ko-KR" altLang="en-US" sz="1400" b="1" dirty="0"/>
              <a:t> 높음</a:t>
            </a:r>
          </a:p>
        </p:txBody>
      </p:sp>
    </p:spTree>
    <p:extLst>
      <p:ext uri="{BB962C8B-B14F-4D97-AF65-F5344CB8AC3E}">
        <p14:creationId xmlns:p14="http://schemas.microsoft.com/office/powerpoint/2010/main" val="13940233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309B8109-98C8-45ED-98AE-19144C2509CC}"/>
              </a:ext>
            </a:extLst>
          </p:cNvPr>
          <p:cNvGrpSpPr/>
          <p:nvPr/>
        </p:nvGrpSpPr>
        <p:grpSpPr>
          <a:xfrm>
            <a:off x="1143001" y="-558195"/>
            <a:ext cx="1354649" cy="1416192"/>
            <a:chOff x="1090298" y="2985327"/>
            <a:chExt cx="1636294" cy="1748589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64429016-CDC7-49C1-A367-298631C2D99E}"/>
                </a:ext>
              </a:extLst>
            </p:cNvPr>
            <p:cNvSpPr/>
            <p:nvPr/>
          </p:nvSpPr>
          <p:spPr>
            <a:xfrm rot="18479529">
              <a:off x="1034150" y="3041475"/>
              <a:ext cx="1748589" cy="1636294"/>
            </a:xfrm>
            <a:prstGeom prst="round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95B5533A-04FC-4281-958F-2EA4DD23FFD0}"/>
                </a:ext>
              </a:extLst>
            </p:cNvPr>
            <p:cNvSpPr/>
            <p:nvPr/>
          </p:nvSpPr>
          <p:spPr>
            <a:xfrm rot="17778217">
              <a:off x="1338908" y="3345080"/>
              <a:ext cx="1355078" cy="1409844"/>
            </a:xfrm>
            <a:prstGeom prst="round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4C3FFEF-B461-4F71-BB53-7DFD2D17D947}"/>
                </a:ext>
              </a:extLst>
            </p:cNvPr>
            <p:cNvSpPr txBox="1"/>
            <p:nvPr/>
          </p:nvSpPr>
          <p:spPr>
            <a:xfrm>
              <a:off x="1409017" y="3645920"/>
              <a:ext cx="1276540" cy="10260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dirty="0">
                  <a:solidFill>
                    <a:schemeClr val="bg1">
                      <a:lumMod val="95000"/>
                    </a:schemeClr>
                  </a:solidFill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05</a:t>
              </a:r>
              <a:endParaRPr lang="ko-KR" altLang="en-US" sz="4800" dirty="0">
                <a:solidFill>
                  <a:schemeClr val="bg1">
                    <a:lumMod val="9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D48BC80-712C-4C12-B335-6F8B2726469D}"/>
              </a:ext>
            </a:extLst>
          </p:cNvPr>
          <p:cNvSpPr txBox="1"/>
          <p:nvPr/>
        </p:nvSpPr>
        <p:spPr>
          <a:xfrm>
            <a:off x="2727126" y="158462"/>
            <a:ext cx="6465218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>
              <a:defRPr/>
            </a:pPr>
            <a:r>
              <a:rPr kumimoji="1" lang="ko-KR" altLang="en-US" sz="2400" kern="0" spc="-100" dirty="0">
                <a:solidFill>
                  <a:srgbClr val="00206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데이터분석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F1640E67-CA10-41DA-85AA-B6616694AAFD}"/>
              </a:ext>
            </a:extLst>
          </p:cNvPr>
          <p:cNvGrpSpPr/>
          <p:nvPr/>
        </p:nvGrpSpPr>
        <p:grpSpPr>
          <a:xfrm>
            <a:off x="9585673" y="30752"/>
            <a:ext cx="1477269" cy="307777"/>
            <a:chOff x="8485802" y="4873"/>
            <a:chExt cx="1477269" cy="30777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C5118D0-C239-4E43-B03A-6CB31B1CBB13}"/>
                </a:ext>
              </a:extLst>
            </p:cNvPr>
            <p:cNvSpPr txBox="1"/>
            <p:nvPr/>
          </p:nvSpPr>
          <p:spPr>
            <a:xfrm>
              <a:off x="8675539" y="4873"/>
              <a:ext cx="12875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dist"/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(</a:t>
              </a:r>
              <a:r>
                <a:rPr lang="ko-KR" altLang="en-US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주</a:t>
              </a:r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) PDP-One</a:t>
              </a:r>
              <a:endParaRPr lang="ko-KR" altLang="en-US" sz="14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87D2D921-73AC-45EA-96B4-1D1E8B7592EE}"/>
                </a:ext>
              </a:extLst>
            </p:cNvPr>
            <p:cNvGrpSpPr/>
            <p:nvPr/>
          </p:nvGrpSpPr>
          <p:grpSpPr>
            <a:xfrm>
              <a:off x="8485802" y="79737"/>
              <a:ext cx="252766" cy="154383"/>
              <a:chOff x="5943600" y="517585"/>
              <a:chExt cx="364310" cy="222511"/>
            </a:xfrm>
          </p:grpSpPr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0AA0E04B-2226-4D80-B9C2-4ED06D49FF98}"/>
                  </a:ext>
                </a:extLst>
              </p:cNvPr>
              <p:cNvSpPr/>
              <p:nvPr/>
            </p:nvSpPr>
            <p:spPr>
              <a:xfrm>
                <a:off x="5943600" y="517585"/>
                <a:ext cx="222511" cy="222511"/>
              </a:xfrm>
              <a:prstGeom prst="ellipse">
                <a:avLst/>
              </a:prstGeom>
              <a:solidFill>
                <a:srgbClr val="00206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F08712B1-066C-4C83-A615-EC0B654B7B06}"/>
                  </a:ext>
                </a:extLst>
              </p:cNvPr>
              <p:cNvSpPr/>
              <p:nvPr/>
            </p:nvSpPr>
            <p:spPr>
              <a:xfrm>
                <a:off x="6085399" y="517585"/>
                <a:ext cx="222511" cy="222511"/>
              </a:xfrm>
              <a:prstGeom prst="ellipse">
                <a:avLst/>
              </a:prstGeom>
              <a:solidFill>
                <a:srgbClr val="7030A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7" name="제목 1">
            <a:extLst>
              <a:ext uri="{FF2B5EF4-FFF2-40B4-BE49-F238E27FC236}">
                <a16:creationId xmlns:a16="http://schemas.microsoft.com/office/drawing/2014/main" id="{1DF8B653-6E01-4291-A855-DDBEB52E2A05}"/>
              </a:ext>
            </a:extLst>
          </p:cNvPr>
          <p:cNvSpPr>
            <a:spLocks noGrp="1"/>
          </p:cNvSpPr>
          <p:nvPr/>
        </p:nvSpPr>
        <p:spPr>
          <a:xfrm>
            <a:off x="4128263" y="278600"/>
            <a:ext cx="1939336" cy="2780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16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작업조건의 </a:t>
            </a:r>
            <a:r>
              <a:rPr lang="en-US" altLang="ko-KR" sz="16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Vital Few</a:t>
            </a:r>
            <a:endParaRPr lang="ko-KR" altLang="en-US" sz="1600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E2DDC07C-A72F-4296-9AB5-CA65DC8E8C0D}"/>
              </a:ext>
            </a:extLst>
          </p:cNvPr>
          <p:cNvSpPr/>
          <p:nvPr/>
        </p:nvSpPr>
        <p:spPr>
          <a:xfrm>
            <a:off x="496437" y="807820"/>
            <a:ext cx="11007991" cy="5771580"/>
          </a:xfrm>
          <a:prstGeom prst="rect">
            <a:avLst/>
          </a:prstGeom>
          <a:solidFill>
            <a:schemeClr val="bg1">
              <a:lumMod val="65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제목 1">
            <a:extLst>
              <a:ext uri="{FF2B5EF4-FFF2-40B4-BE49-F238E27FC236}">
                <a16:creationId xmlns:a16="http://schemas.microsoft.com/office/drawing/2014/main" id="{957A3A12-7705-417D-8A51-8549692ACE8E}"/>
              </a:ext>
            </a:extLst>
          </p:cNvPr>
          <p:cNvSpPr>
            <a:spLocks noGrp="1"/>
          </p:cNvSpPr>
          <p:nvPr/>
        </p:nvSpPr>
        <p:spPr>
          <a:xfrm>
            <a:off x="3554218" y="915857"/>
            <a:ext cx="5916820" cy="4361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b="1" dirty="0"/>
              <a:t>&lt;LOT</a:t>
            </a:r>
            <a:r>
              <a:rPr lang="ko-KR" altLang="en-US" sz="1400" b="1" dirty="0"/>
              <a:t> 단위로 결합한 데이터를 활용한  </a:t>
            </a:r>
            <a:r>
              <a:rPr lang="ko-KR" altLang="en-US" sz="1400" b="1" dirty="0" err="1"/>
              <a:t>아노바</a:t>
            </a:r>
            <a:r>
              <a:rPr lang="ko-KR" altLang="en-US" sz="1400" b="1" dirty="0"/>
              <a:t> 분석 </a:t>
            </a:r>
            <a:r>
              <a:rPr lang="en-US" altLang="ko-KR" sz="1400" b="1" dirty="0"/>
              <a:t>&gt;</a:t>
            </a:r>
            <a:endParaRPr lang="ko-KR" altLang="en-US" sz="1400" b="1" dirty="0"/>
          </a:p>
        </p:txBody>
      </p:sp>
      <p:sp>
        <p:nvSpPr>
          <p:cNvPr id="38" name="제목 1">
            <a:extLst>
              <a:ext uri="{FF2B5EF4-FFF2-40B4-BE49-F238E27FC236}">
                <a16:creationId xmlns:a16="http://schemas.microsoft.com/office/drawing/2014/main" id="{64356A6E-AE5B-4158-B027-419A5A586D77}"/>
              </a:ext>
            </a:extLst>
          </p:cNvPr>
          <p:cNvSpPr>
            <a:spLocks noGrp="1"/>
          </p:cNvSpPr>
          <p:nvPr/>
        </p:nvSpPr>
        <p:spPr>
          <a:xfrm>
            <a:off x="7033434" y="2099970"/>
            <a:ext cx="2319674" cy="4361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2800" b="1" dirty="0"/>
              <a:t>&lt;Process&gt;</a:t>
            </a:r>
            <a:endParaRPr lang="ko-KR" altLang="en-US" sz="2800" b="1" dirty="0"/>
          </a:p>
        </p:txBody>
      </p:sp>
      <p:sp>
        <p:nvSpPr>
          <p:cNvPr id="56" name="직각 삼각형 55">
            <a:extLst>
              <a:ext uri="{FF2B5EF4-FFF2-40B4-BE49-F238E27FC236}">
                <a16:creationId xmlns:a16="http://schemas.microsoft.com/office/drawing/2014/main" id="{EED5E0F8-1BD9-43D2-A4D1-4694F5F96797}"/>
              </a:ext>
            </a:extLst>
          </p:cNvPr>
          <p:cNvSpPr/>
          <p:nvPr/>
        </p:nvSpPr>
        <p:spPr>
          <a:xfrm rot="5400000">
            <a:off x="11203811" y="6278784"/>
            <a:ext cx="308246" cy="292987"/>
          </a:xfrm>
          <a:prstGeom prst="rtTriangle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제목 1">
            <a:extLst>
              <a:ext uri="{FF2B5EF4-FFF2-40B4-BE49-F238E27FC236}">
                <a16:creationId xmlns:a16="http://schemas.microsoft.com/office/drawing/2014/main" id="{BD2CB1A2-A6E3-8142-BED5-DB07D22D4C5D}"/>
              </a:ext>
            </a:extLst>
          </p:cNvPr>
          <p:cNvSpPr>
            <a:spLocks noGrp="1"/>
          </p:cNvSpPr>
          <p:nvPr/>
        </p:nvSpPr>
        <p:spPr>
          <a:xfrm>
            <a:off x="5795662" y="2770807"/>
            <a:ext cx="5068382" cy="18522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1400" b="1" dirty="0"/>
              <a:t>다음과 같이</a:t>
            </a:r>
            <a:r>
              <a:rPr lang="en-US" altLang="ko-KR" sz="1400" b="1" dirty="0"/>
              <a:t>,</a:t>
            </a:r>
            <a:r>
              <a:rPr lang="ko-KR" altLang="en-US" sz="1400" b="1" dirty="0"/>
              <a:t> 모든 변수가 유의 하지 않음</a:t>
            </a:r>
            <a:r>
              <a:rPr lang="en-US" altLang="ko-KR" sz="1400" b="1" dirty="0"/>
              <a:t>(P&lt;0.05</a:t>
            </a:r>
            <a:r>
              <a:rPr lang="ko-KR" altLang="en-US" sz="1400" b="1" dirty="0"/>
              <a:t>인 경우가 없음</a:t>
            </a:r>
            <a:r>
              <a:rPr lang="en-US" altLang="ko-KR" sz="1400" b="1" dirty="0"/>
              <a:t>)</a:t>
            </a:r>
            <a:endParaRPr lang="ko-KR" altLang="en-US" sz="1400" b="1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8DA10F8-D9AD-5143-8031-548ECBA80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620" y="1431988"/>
            <a:ext cx="4523646" cy="5067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3197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309B8109-98C8-45ED-98AE-19144C2509CC}"/>
              </a:ext>
            </a:extLst>
          </p:cNvPr>
          <p:cNvGrpSpPr/>
          <p:nvPr/>
        </p:nvGrpSpPr>
        <p:grpSpPr>
          <a:xfrm>
            <a:off x="1143001" y="-558195"/>
            <a:ext cx="1354649" cy="1416192"/>
            <a:chOff x="1090298" y="2985327"/>
            <a:chExt cx="1636294" cy="1748589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64429016-CDC7-49C1-A367-298631C2D99E}"/>
                </a:ext>
              </a:extLst>
            </p:cNvPr>
            <p:cNvSpPr/>
            <p:nvPr/>
          </p:nvSpPr>
          <p:spPr>
            <a:xfrm rot="18479529">
              <a:off x="1034150" y="3041475"/>
              <a:ext cx="1748589" cy="1636294"/>
            </a:xfrm>
            <a:prstGeom prst="round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95B5533A-04FC-4281-958F-2EA4DD23FFD0}"/>
                </a:ext>
              </a:extLst>
            </p:cNvPr>
            <p:cNvSpPr/>
            <p:nvPr/>
          </p:nvSpPr>
          <p:spPr>
            <a:xfrm rot="17778217">
              <a:off x="1338908" y="3345080"/>
              <a:ext cx="1355078" cy="1409844"/>
            </a:xfrm>
            <a:prstGeom prst="round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4C3FFEF-B461-4F71-BB53-7DFD2D17D947}"/>
                </a:ext>
              </a:extLst>
            </p:cNvPr>
            <p:cNvSpPr txBox="1"/>
            <p:nvPr/>
          </p:nvSpPr>
          <p:spPr>
            <a:xfrm>
              <a:off x="1409017" y="3645920"/>
              <a:ext cx="1276540" cy="10260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dirty="0">
                  <a:solidFill>
                    <a:schemeClr val="bg1">
                      <a:lumMod val="95000"/>
                    </a:schemeClr>
                  </a:solidFill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05</a:t>
              </a:r>
              <a:endParaRPr lang="ko-KR" altLang="en-US" sz="4800" dirty="0">
                <a:solidFill>
                  <a:schemeClr val="bg1">
                    <a:lumMod val="9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D48BC80-712C-4C12-B335-6F8B2726469D}"/>
              </a:ext>
            </a:extLst>
          </p:cNvPr>
          <p:cNvSpPr txBox="1"/>
          <p:nvPr/>
        </p:nvSpPr>
        <p:spPr>
          <a:xfrm>
            <a:off x="2727126" y="158462"/>
            <a:ext cx="6465218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>
              <a:defRPr/>
            </a:pPr>
            <a:r>
              <a:rPr kumimoji="1" lang="ko-KR" altLang="en-US" sz="2400" kern="0" spc="-100" dirty="0">
                <a:solidFill>
                  <a:srgbClr val="00206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데이터분석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F1640E67-CA10-41DA-85AA-B6616694AAFD}"/>
              </a:ext>
            </a:extLst>
          </p:cNvPr>
          <p:cNvGrpSpPr/>
          <p:nvPr/>
        </p:nvGrpSpPr>
        <p:grpSpPr>
          <a:xfrm>
            <a:off x="9585673" y="30752"/>
            <a:ext cx="1477269" cy="307777"/>
            <a:chOff x="8485802" y="4873"/>
            <a:chExt cx="1477269" cy="30777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C5118D0-C239-4E43-B03A-6CB31B1CBB13}"/>
                </a:ext>
              </a:extLst>
            </p:cNvPr>
            <p:cNvSpPr txBox="1"/>
            <p:nvPr/>
          </p:nvSpPr>
          <p:spPr>
            <a:xfrm>
              <a:off x="8675539" y="4873"/>
              <a:ext cx="12875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dist"/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(</a:t>
              </a:r>
              <a:r>
                <a:rPr lang="ko-KR" altLang="en-US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주</a:t>
              </a:r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) PDP-One</a:t>
              </a:r>
              <a:endParaRPr lang="ko-KR" altLang="en-US" sz="14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87D2D921-73AC-45EA-96B4-1D1E8B7592EE}"/>
                </a:ext>
              </a:extLst>
            </p:cNvPr>
            <p:cNvGrpSpPr/>
            <p:nvPr/>
          </p:nvGrpSpPr>
          <p:grpSpPr>
            <a:xfrm>
              <a:off x="8485802" y="79737"/>
              <a:ext cx="252766" cy="154383"/>
              <a:chOff x="5943600" y="517585"/>
              <a:chExt cx="364310" cy="222511"/>
            </a:xfrm>
          </p:grpSpPr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0AA0E04B-2226-4D80-B9C2-4ED06D49FF98}"/>
                  </a:ext>
                </a:extLst>
              </p:cNvPr>
              <p:cNvSpPr/>
              <p:nvPr/>
            </p:nvSpPr>
            <p:spPr>
              <a:xfrm>
                <a:off x="5943600" y="517585"/>
                <a:ext cx="222511" cy="222511"/>
              </a:xfrm>
              <a:prstGeom prst="ellipse">
                <a:avLst/>
              </a:prstGeom>
              <a:solidFill>
                <a:srgbClr val="00206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F08712B1-066C-4C83-A615-EC0B654B7B06}"/>
                  </a:ext>
                </a:extLst>
              </p:cNvPr>
              <p:cNvSpPr/>
              <p:nvPr/>
            </p:nvSpPr>
            <p:spPr>
              <a:xfrm>
                <a:off x="6085399" y="517585"/>
                <a:ext cx="222511" cy="222511"/>
              </a:xfrm>
              <a:prstGeom prst="ellipse">
                <a:avLst/>
              </a:prstGeom>
              <a:solidFill>
                <a:srgbClr val="7030A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7" name="제목 1">
            <a:extLst>
              <a:ext uri="{FF2B5EF4-FFF2-40B4-BE49-F238E27FC236}">
                <a16:creationId xmlns:a16="http://schemas.microsoft.com/office/drawing/2014/main" id="{1DF8B653-6E01-4291-A855-DDBEB52E2A05}"/>
              </a:ext>
            </a:extLst>
          </p:cNvPr>
          <p:cNvSpPr>
            <a:spLocks noGrp="1"/>
          </p:cNvSpPr>
          <p:nvPr/>
        </p:nvSpPr>
        <p:spPr>
          <a:xfrm>
            <a:off x="4128263" y="278600"/>
            <a:ext cx="1939336" cy="2780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16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작업조건의 </a:t>
            </a:r>
            <a:r>
              <a:rPr lang="en-US" altLang="ko-KR" sz="16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Vital Few</a:t>
            </a:r>
            <a:endParaRPr lang="ko-KR" altLang="en-US" sz="1600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E2DDC07C-A72F-4296-9AB5-CA65DC8E8C0D}"/>
              </a:ext>
            </a:extLst>
          </p:cNvPr>
          <p:cNvSpPr/>
          <p:nvPr/>
        </p:nvSpPr>
        <p:spPr>
          <a:xfrm>
            <a:off x="496437" y="807820"/>
            <a:ext cx="11007991" cy="5771580"/>
          </a:xfrm>
          <a:prstGeom prst="rect">
            <a:avLst/>
          </a:prstGeom>
          <a:solidFill>
            <a:schemeClr val="bg1">
              <a:lumMod val="65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제목 1">
            <a:extLst>
              <a:ext uri="{FF2B5EF4-FFF2-40B4-BE49-F238E27FC236}">
                <a16:creationId xmlns:a16="http://schemas.microsoft.com/office/drawing/2014/main" id="{957A3A12-7705-417D-8A51-8549692ACE8E}"/>
              </a:ext>
            </a:extLst>
          </p:cNvPr>
          <p:cNvSpPr>
            <a:spLocks noGrp="1"/>
          </p:cNvSpPr>
          <p:nvPr/>
        </p:nvSpPr>
        <p:spPr>
          <a:xfrm>
            <a:off x="3554218" y="915857"/>
            <a:ext cx="5916820" cy="4361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b="1" dirty="0"/>
              <a:t>&lt;LOT</a:t>
            </a:r>
            <a:r>
              <a:rPr lang="ko-KR" altLang="en-US" sz="1400" b="1" dirty="0"/>
              <a:t> 단위로 결합한 데이터를 활용한  </a:t>
            </a:r>
            <a:r>
              <a:rPr lang="ko-KR" altLang="en-US" sz="1400" b="1" dirty="0" err="1"/>
              <a:t>아노바</a:t>
            </a:r>
            <a:r>
              <a:rPr lang="ko-KR" altLang="en-US" sz="1400" b="1" dirty="0"/>
              <a:t> 분석 </a:t>
            </a:r>
            <a:r>
              <a:rPr lang="en-US" altLang="ko-KR" sz="1400" b="1" dirty="0"/>
              <a:t>&gt;</a:t>
            </a:r>
            <a:endParaRPr lang="ko-KR" altLang="en-US" sz="1400" b="1" dirty="0"/>
          </a:p>
        </p:txBody>
      </p:sp>
      <p:sp>
        <p:nvSpPr>
          <p:cNvPr id="38" name="제목 1">
            <a:extLst>
              <a:ext uri="{FF2B5EF4-FFF2-40B4-BE49-F238E27FC236}">
                <a16:creationId xmlns:a16="http://schemas.microsoft.com/office/drawing/2014/main" id="{64356A6E-AE5B-4158-B027-419A5A586D77}"/>
              </a:ext>
            </a:extLst>
          </p:cNvPr>
          <p:cNvSpPr>
            <a:spLocks noGrp="1"/>
          </p:cNvSpPr>
          <p:nvPr/>
        </p:nvSpPr>
        <p:spPr>
          <a:xfrm>
            <a:off x="7033434" y="2099970"/>
            <a:ext cx="2319674" cy="4361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2800" b="1" dirty="0"/>
              <a:t>&lt;TAT &gt;</a:t>
            </a:r>
            <a:endParaRPr lang="ko-KR" altLang="en-US" sz="2800" b="1" dirty="0"/>
          </a:p>
        </p:txBody>
      </p:sp>
      <p:sp>
        <p:nvSpPr>
          <p:cNvPr id="56" name="직각 삼각형 55">
            <a:extLst>
              <a:ext uri="{FF2B5EF4-FFF2-40B4-BE49-F238E27FC236}">
                <a16:creationId xmlns:a16="http://schemas.microsoft.com/office/drawing/2014/main" id="{EED5E0F8-1BD9-43D2-A4D1-4694F5F96797}"/>
              </a:ext>
            </a:extLst>
          </p:cNvPr>
          <p:cNvSpPr/>
          <p:nvPr/>
        </p:nvSpPr>
        <p:spPr>
          <a:xfrm rot="5400000">
            <a:off x="11203811" y="6278784"/>
            <a:ext cx="308246" cy="292987"/>
          </a:xfrm>
          <a:prstGeom prst="rtTriangle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제목 1">
            <a:extLst>
              <a:ext uri="{FF2B5EF4-FFF2-40B4-BE49-F238E27FC236}">
                <a16:creationId xmlns:a16="http://schemas.microsoft.com/office/drawing/2014/main" id="{BD2CB1A2-A6E3-8142-BED5-DB07D22D4C5D}"/>
              </a:ext>
            </a:extLst>
          </p:cNvPr>
          <p:cNvSpPr>
            <a:spLocks noGrp="1"/>
          </p:cNvSpPr>
          <p:nvPr/>
        </p:nvSpPr>
        <p:spPr>
          <a:xfrm>
            <a:off x="5795662" y="2770807"/>
            <a:ext cx="5068382" cy="18522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1400" b="1" dirty="0"/>
              <a:t>다음과 같이</a:t>
            </a:r>
            <a:r>
              <a:rPr lang="en-US" altLang="ko-KR" sz="1400" b="1" dirty="0"/>
              <a:t>,</a:t>
            </a:r>
            <a:r>
              <a:rPr lang="ko-KR" altLang="en-US" sz="1400" b="1" dirty="0"/>
              <a:t> 모든 변수가 유의 하지 않음</a:t>
            </a:r>
            <a:r>
              <a:rPr lang="en-US" altLang="ko-KR" sz="1400" b="1" dirty="0"/>
              <a:t>(P&lt;0.05</a:t>
            </a:r>
            <a:r>
              <a:rPr lang="ko-KR" altLang="en-US" sz="1400" b="1" dirty="0"/>
              <a:t>인 경우가 없음</a:t>
            </a:r>
            <a:r>
              <a:rPr lang="en-US" altLang="ko-KR" sz="1400" b="1" dirty="0"/>
              <a:t>)</a:t>
            </a:r>
            <a:endParaRPr lang="ko-KR" altLang="en-US" sz="1400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04A1405-F703-0140-B856-CBD1F35A35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258" y="1352049"/>
            <a:ext cx="5085583" cy="5185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5141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</TotalTime>
  <Words>220</Words>
  <Application>Microsoft Macintosh PowerPoint</Application>
  <PresentationFormat>와이드스크린</PresentationFormat>
  <Paragraphs>45</Paragraphs>
  <Slides>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</vt:i4>
      </vt:variant>
    </vt:vector>
  </HeadingPairs>
  <TitlesOfParts>
    <vt:vector size="11" baseType="lpstr">
      <vt:lpstr>나눔스퀘어OTF_ac Bold</vt:lpstr>
      <vt:lpstr>나눔스퀘어OTF_ac ExtraBold</vt:lpstr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이종하</dc:creator>
  <cp:lastModifiedBy>이종하</cp:lastModifiedBy>
  <cp:revision>5</cp:revision>
  <dcterms:created xsi:type="dcterms:W3CDTF">2020-04-21T12:04:15Z</dcterms:created>
  <dcterms:modified xsi:type="dcterms:W3CDTF">2020-04-21T13:19:05Z</dcterms:modified>
</cp:coreProperties>
</file>